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81" r:id="rId3"/>
    <p:sldId id="257" r:id="rId4"/>
    <p:sldId id="259" r:id="rId5"/>
    <p:sldId id="260" r:id="rId6"/>
    <p:sldId id="261" r:id="rId7"/>
    <p:sldId id="268" r:id="rId8"/>
    <p:sldId id="269" r:id="rId9"/>
    <p:sldId id="270" r:id="rId10"/>
    <p:sldId id="271" r:id="rId11"/>
    <p:sldId id="274" r:id="rId12"/>
    <p:sldId id="280" r:id="rId13"/>
    <p:sldId id="263" r:id="rId14"/>
    <p:sldId id="277" r:id="rId15"/>
    <p:sldId id="265" r:id="rId16"/>
    <p:sldId id="266" r:id="rId17"/>
    <p:sldId id="264" r:id="rId18"/>
    <p:sldId id="279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6327"/>
  </p:normalViewPr>
  <p:slideViewPr>
    <p:cSldViewPr snapToGrid="0">
      <p:cViewPr varScale="1">
        <p:scale>
          <a:sx n="123" d="100"/>
          <a:sy n="123" d="100"/>
        </p:scale>
        <p:origin x="6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5621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426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535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30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70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81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183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29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920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11/6/23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794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11/6/23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813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11/6/23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798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 descr="Colorful macarons in row">
            <a:extLst>
              <a:ext uri="{FF2B5EF4-FFF2-40B4-BE49-F238E27FC236}">
                <a16:creationId xmlns:a16="http://schemas.microsoft.com/office/drawing/2014/main" id="{BB443275-A200-848A-D912-C37D0DCCE5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05" r="14605"/>
          <a:stretch/>
        </p:blipFill>
        <p:spPr>
          <a:xfrm>
            <a:off x="2907071" y="-369946"/>
            <a:ext cx="9375951" cy="802997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85F608-3B94-23E7-B22B-4AA79B300E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4489435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Analysis of NYC Dessert Businesses</a:t>
            </a:r>
            <a:br>
              <a:rPr lang="en-US" sz="4800" dirty="0"/>
            </a:br>
            <a:r>
              <a:rPr lang="en-US" sz="4800" dirty="0"/>
              <a:t>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6DD238-C323-5B56-40DD-734762D61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US" sz="2000" dirty="0"/>
              <a:t>Andrew Cheng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66E0B3-2946-E16D-A68D-6A3CB3E7D9BF}"/>
              </a:ext>
            </a:extLst>
          </p:cNvPr>
          <p:cNvSpPr txBox="1"/>
          <p:nvPr/>
        </p:nvSpPr>
        <p:spPr>
          <a:xfrm>
            <a:off x="1013254" y="667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056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E15B9-618D-60A9-C9A7-49B324D99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Counts by Category, Visualized</a:t>
            </a:r>
          </a:p>
        </p:txBody>
      </p:sp>
      <p:pic>
        <p:nvPicPr>
          <p:cNvPr id="16" name="Content Placeholder 14" descr="A graph of a bar chart&#10;&#10;Description automatically generated with medium confidence">
            <a:extLst>
              <a:ext uri="{FF2B5EF4-FFF2-40B4-BE49-F238E27FC236}">
                <a16:creationId xmlns:a16="http://schemas.microsoft.com/office/drawing/2014/main" id="{8DD97ACF-B9D3-439F-956B-5BD407E17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1587" y="1991559"/>
            <a:ext cx="5777188" cy="4126563"/>
          </a:xfrm>
          <a:prstGeom prst="rect">
            <a:avLst/>
          </a:prstGeom>
        </p:spPr>
      </p:pic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0D6E4062-7B33-21A6-B7E8-4CB00653F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4587142" cy="3694176"/>
          </a:xfrm>
        </p:spPr>
        <p:txBody>
          <a:bodyPr/>
          <a:lstStyle/>
          <a:p>
            <a:r>
              <a:rPr lang="en-US" dirty="0"/>
              <a:t>Using Review Counts as a metric for foot traffic:</a:t>
            </a:r>
          </a:p>
          <a:p>
            <a:pPr lvl="1"/>
            <a:r>
              <a:rPr lang="en-US" dirty="0"/>
              <a:t>On average, </a:t>
            </a:r>
            <a:r>
              <a:rPr lang="en-US" dirty="0" err="1"/>
              <a:t>breakfast&amp;brunch</a:t>
            </a:r>
            <a:r>
              <a:rPr lang="en-US" dirty="0"/>
              <a:t> have more foot traffic, along with sandwiches</a:t>
            </a:r>
          </a:p>
          <a:p>
            <a:pPr lvl="1"/>
            <a:r>
              <a:rPr lang="en-US" dirty="0"/>
              <a:t>‘Desserts’ on average, has more foot traffic compared to other dessert categories</a:t>
            </a:r>
          </a:p>
        </p:txBody>
      </p:sp>
    </p:spTree>
    <p:extLst>
      <p:ext uri="{BB962C8B-B14F-4D97-AF65-F5344CB8AC3E}">
        <p14:creationId xmlns:p14="http://schemas.microsoft.com/office/powerpoint/2010/main" val="776017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E15B9-618D-60A9-C9A7-49B324D99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Counts by Category, Visualized</a:t>
            </a:r>
          </a:p>
        </p:txBody>
      </p:sp>
      <p:pic>
        <p:nvPicPr>
          <p:cNvPr id="5" name="Content Placeholder 4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45F99F2B-0B22-8AB8-8A08-98FE1BF58D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28037" y="1985066"/>
            <a:ext cx="6296813" cy="4497724"/>
          </a:xfrm>
        </p:spPr>
      </p:pic>
      <p:sp>
        <p:nvSpPr>
          <p:cNvPr id="7" name="Content Placeholder 17">
            <a:extLst>
              <a:ext uri="{FF2B5EF4-FFF2-40B4-BE49-F238E27FC236}">
                <a16:creationId xmlns:a16="http://schemas.microsoft.com/office/drawing/2014/main" id="{3A0EA99F-5CC1-9997-CEA2-05E905052098}"/>
              </a:ext>
            </a:extLst>
          </p:cNvPr>
          <p:cNvSpPr txBox="1">
            <a:spLocks/>
          </p:cNvSpPr>
          <p:nvPr/>
        </p:nvSpPr>
        <p:spPr>
          <a:xfrm>
            <a:off x="1115568" y="2478024"/>
            <a:ext cx="4744458" cy="36941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Using Review Counts as a metric for foot traffic, when looking at median values:</a:t>
            </a:r>
          </a:p>
          <a:p>
            <a:pPr lvl="1"/>
            <a:r>
              <a:rPr lang="en-US" dirty="0"/>
              <a:t>BnB and sandwiches still perform better</a:t>
            </a:r>
          </a:p>
          <a:p>
            <a:pPr lvl="1"/>
            <a:r>
              <a:rPr lang="en-US" dirty="0"/>
              <a:t>Coffee shops and cafes has higher foot traffic.</a:t>
            </a:r>
          </a:p>
        </p:txBody>
      </p:sp>
    </p:spTree>
    <p:extLst>
      <p:ext uri="{BB962C8B-B14F-4D97-AF65-F5344CB8AC3E}">
        <p14:creationId xmlns:p14="http://schemas.microsoft.com/office/powerpoint/2010/main" val="1686942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72482-68EE-E5D4-AF72-7BAEB2DFD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Phone numbers and Impact on Business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4079F0-B8AC-FB2A-8535-EF722FB3B23E}"/>
              </a:ext>
            </a:extLst>
          </p:cNvPr>
          <p:cNvSpPr txBox="1"/>
          <p:nvPr/>
        </p:nvSpPr>
        <p:spPr>
          <a:xfrm>
            <a:off x="6096000" y="2414101"/>
            <a:ext cx="441680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Having a phone number seems to have an impact on business performance.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Having a phone number increases the </a:t>
            </a:r>
            <a:r>
              <a:rPr lang="en-US" sz="2400" dirty="0" err="1"/>
              <a:t>review_count</a:t>
            </a:r>
            <a:r>
              <a:rPr lang="en-US" sz="2400" dirty="0"/>
              <a:t> of a business by about 250 reviews.</a:t>
            </a:r>
          </a:p>
          <a:p>
            <a:pPr lvl="1"/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10" name="Content Placeholder 9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D4A80286-1804-C153-60B0-68A8BAD893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4315" y="2091616"/>
            <a:ext cx="4371529" cy="4371529"/>
          </a:xfrm>
        </p:spPr>
      </p:pic>
    </p:spTree>
    <p:extLst>
      <p:ext uri="{BB962C8B-B14F-4D97-AF65-F5344CB8AC3E}">
        <p14:creationId xmlns:p14="http://schemas.microsoft.com/office/powerpoint/2010/main" val="3793175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194D4543-B446-5D2A-4AC8-8414189257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32369" y="-271877"/>
            <a:ext cx="7401753" cy="740175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0C8449-EC65-C579-76CB-EDF084C40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7167041" cy="1179576"/>
          </a:xfrm>
        </p:spPr>
        <p:txBody>
          <a:bodyPr>
            <a:normAutofit fontScale="90000"/>
          </a:bodyPr>
          <a:lstStyle/>
          <a:p>
            <a:r>
              <a:rPr lang="en-US" dirty="0"/>
              <a:t>Spatial Clustering Analysis (Manhattan)</a:t>
            </a:r>
            <a:br>
              <a:rPr lang="en-US" dirty="0"/>
            </a:br>
            <a:r>
              <a:rPr lang="en-US" sz="1300" dirty="0"/>
              <a:t>Density-Based Spatial Clustering of Applications with Noise (DBSCAN) </a:t>
            </a:r>
            <a:br>
              <a:rPr lang="en-US" sz="1300" dirty="0"/>
            </a:br>
            <a:r>
              <a:rPr lang="en-US" sz="1300" dirty="0"/>
              <a:t>with </a:t>
            </a:r>
            <a:r>
              <a:rPr lang="en-US" sz="1300" dirty="0" err="1"/>
              <a:t>review_count</a:t>
            </a:r>
            <a:endParaRPr lang="en-US" sz="13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DDBD15-D21A-5D76-B606-5F37B2E31995}"/>
              </a:ext>
            </a:extLst>
          </p:cNvPr>
          <p:cNvSpPr txBox="1"/>
          <p:nvPr/>
        </p:nvSpPr>
        <p:spPr>
          <a:xfrm>
            <a:off x="1115568" y="2146852"/>
            <a:ext cx="44168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Again, using </a:t>
            </a:r>
            <a:r>
              <a:rPr lang="en-US" sz="2400" dirty="0" err="1"/>
              <a:t>review_count</a:t>
            </a:r>
            <a:r>
              <a:rPr lang="en-US" sz="2400" dirty="0"/>
              <a:t> as a metric for foot traffic, performed spatial clustering to determine what areas have the highest foot traffic and thus have the greatest opportunity for success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85369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194D4543-B446-5D2A-4AC8-8414189257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32369" y="-2385980"/>
            <a:ext cx="8160185" cy="952533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0C8449-EC65-C579-76CB-EDF084C40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7167041" cy="1179576"/>
          </a:xfrm>
        </p:spPr>
        <p:txBody>
          <a:bodyPr>
            <a:normAutofit fontScale="90000"/>
          </a:bodyPr>
          <a:lstStyle/>
          <a:p>
            <a:r>
              <a:rPr lang="en-US" dirty="0"/>
              <a:t>Spatial Clustering Analysis (Manhattan)</a:t>
            </a:r>
            <a:br>
              <a:rPr lang="en-US" dirty="0"/>
            </a:br>
            <a:r>
              <a:rPr lang="en-US" sz="1300" dirty="0"/>
              <a:t>Density-Based Spatial Clustering of Applications with Noise (DBSCAN) </a:t>
            </a:r>
            <a:br>
              <a:rPr lang="en-US" sz="1300" dirty="0"/>
            </a:br>
            <a:r>
              <a:rPr lang="en-US" sz="1300" dirty="0"/>
              <a:t>with </a:t>
            </a:r>
            <a:r>
              <a:rPr lang="en-US" sz="1300" dirty="0" err="1"/>
              <a:t>review_count</a:t>
            </a:r>
            <a:endParaRPr lang="en-US" sz="13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DDBD15-D21A-5D76-B606-5F37B2E31995}"/>
              </a:ext>
            </a:extLst>
          </p:cNvPr>
          <p:cNvSpPr txBox="1"/>
          <p:nvPr/>
        </p:nvSpPr>
        <p:spPr>
          <a:xfrm>
            <a:off x="1115568" y="2250762"/>
            <a:ext cx="441680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Candidate Neighborhoods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Mid-town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Union Square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Chelsea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SoHo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Nolita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Chinatown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Mid-town East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Financial District</a:t>
            </a:r>
          </a:p>
          <a:p>
            <a:pPr lvl="1"/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96318E-F1DE-3378-6942-9BA7DB44409B}"/>
              </a:ext>
            </a:extLst>
          </p:cNvPr>
          <p:cNvSpPr txBox="1"/>
          <p:nvPr/>
        </p:nvSpPr>
        <p:spPr>
          <a:xfrm>
            <a:off x="169951" y="6048562"/>
            <a:ext cx="630803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l-GR" sz="1000" b="1" i="0" u="none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ε</a:t>
            </a:r>
            <a:r>
              <a:rPr lang="en-US" sz="1000" b="1" i="0" u="none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= 0.025, </a:t>
            </a:r>
            <a:r>
              <a:rPr lang="en-US" sz="1000" b="1" i="0" u="none" strike="noStrike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min_samp</a:t>
            </a:r>
            <a:r>
              <a:rPr lang="en-US" sz="1000" b="1" i="0" u="none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= 7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7886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0332E4ED-6EFF-4D1E-CC7B-409C60D01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7985" y="302419"/>
            <a:ext cx="6309360" cy="630936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F715EB5-DD5C-2AB0-3648-429A5DDBB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6931469" cy="1179576"/>
          </a:xfrm>
        </p:spPr>
        <p:txBody>
          <a:bodyPr>
            <a:normAutofit fontScale="90000"/>
          </a:bodyPr>
          <a:lstStyle/>
          <a:p>
            <a:r>
              <a:rPr lang="en-US" dirty="0"/>
              <a:t>Spatial Clustering Analysis (Brooklyn)</a:t>
            </a:r>
            <a:br>
              <a:rPr lang="en-US" dirty="0"/>
            </a:br>
            <a:r>
              <a:rPr lang="en-US" sz="1300" dirty="0"/>
              <a:t>Density-Based Spatial Clustering of Applications with Noise (DBSCAN) </a:t>
            </a:r>
            <a:br>
              <a:rPr lang="en-US" sz="1300" dirty="0"/>
            </a:br>
            <a:r>
              <a:rPr lang="en-US" sz="1300" dirty="0"/>
              <a:t>with </a:t>
            </a:r>
            <a:r>
              <a:rPr lang="en-US" sz="1300" dirty="0" err="1"/>
              <a:t>review_count</a:t>
            </a:r>
            <a:endParaRPr lang="en-US" sz="13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EC8D45-C19F-7BA5-3441-51838B85DA40}"/>
              </a:ext>
            </a:extLst>
          </p:cNvPr>
          <p:cNvSpPr txBox="1"/>
          <p:nvPr/>
        </p:nvSpPr>
        <p:spPr>
          <a:xfrm>
            <a:off x="1115568" y="2250762"/>
            <a:ext cx="441680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Candidate Neighborhoods: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Bed-</a:t>
            </a:r>
            <a:r>
              <a:rPr lang="en-US" sz="2400" dirty="0" err="1"/>
              <a:t>Stuy</a:t>
            </a: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Bushwick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Redhook</a:t>
            </a: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Williamsburg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Park Slope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Sunset Park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0001BA-4DEE-E2FB-E0FF-409D12191452}"/>
              </a:ext>
            </a:extLst>
          </p:cNvPr>
          <p:cNvSpPr txBox="1"/>
          <p:nvPr/>
        </p:nvSpPr>
        <p:spPr>
          <a:xfrm>
            <a:off x="169951" y="6048562"/>
            <a:ext cx="630803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l-GR" sz="1000" b="1" i="0" u="none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ε</a:t>
            </a:r>
            <a:r>
              <a:rPr lang="en-US" sz="1000" b="1" i="0" u="none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= 0.03, </a:t>
            </a:r>
            <a:r>
              <a:rPr lang="en-US" sz="1000" b="1" i="0" u="none" strike="noStrike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min_samp</a:t>
            </a:r>
            <a:r>
              <a:rPr lang="en-US" sz="1000" b="1" i="0" u="none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= 5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65689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a river&#10;&#10;Description automatically generated with medium confidence">
            <a:extLst>
              <a:ext uri="{FF2B5EF4-FFF2-40B4-BE49-F238E27FC236}">
                <a16:creationId xmlns:a16="http://schemas.microsoft.com/office/drawing/2014/main" id="{8C88E65C-84EA-1398-8068-E5A056DD74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7985" y="338288"/>
            <a:ext cx="6294783" cy="6294783"/>
          </a:xfr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2C088EC3-29A5-63C5-DCBC-548E86C85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7683875" cy="1179576"/>
          </a:xfrm>
        </p:spPr>
        <p:txBody>
          <a:bodyPr>
            <a:normAutofit fontScale="90000"/>
          </a:bodyPr>
          <a:lstStyle/>
          <a:p>
            <a:r>
              <a:rPr lang="en-US" dirty="0"/>
              <a:t>Spatial Clustering Analysis (Queens)</a:t>
            </a:r>
            <a:br>
              <a:rPr lang="en-US" dirty="0"/>
            </a:br>
            <a:r>
              <a:rPr lang="en-US" sz="1300" dirty="0"/>
              <a:t>Density-Based Spatial Clustering of Applications with Noise (DBSCAN)</a:t>
            </a:r>
            <a:br>
              <a:rPr lang="en-US" sz="1300" dirty="0"/>
            </a:br>
            <a:r>
              <a:rPr lang="en-US" sz="1300" dirty="0"/>
              <a:t>with </a:t>
            </a:r>
            <a:r>
              <a:rPr lang="en-US" sz="1300" dirty="0" err="1"/>
              <a:t>review_count</a:t>
            </a:r>
            <a:endParaRPr lang="en-US" sz="13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A2339E-EBA8-B820-9E44-27C0D900B07D}"/>
              </a:ext>
            </a:extLst>
          </p:cNvPr>
          <p:cNvSpPr txBox="1"/>
          <p:nvPr/>
        </p:nvSpPr>
        <p:spPr>
          <a:xfrm>
            <a:off x="1115568" y="2250762"/>
            <a:ext cx="44168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Candidate Neighborhoods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Ridgewood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Bayside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Astoria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Sunnyside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Flushing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Woodside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FA484F-67C4-DC20-CD1D-120E99F6FA37}"/>
              </a:ext>
            </a:extLst>
          </p:cNvPr>
          <p:cNvSpPr txBox="1"/>
          <p:nvPr/>
        </p:nvSpPr>
        <p:spPr>
          <a:xfrm>
            <a:off x="169951" y="6048562"/>
            <a:ext cx="630803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l-GR" sz="1000" b="1" i="0" u="none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ε</a:t>
            </a:r>
            <a:r>
              <a:rPr lang="en-US" sz="1000" b="1" i="0" u="none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= 0.05, </a:t>
            </a:r>
            <a:r>
              <a:rPr lang="en-US" sz="1000" b="1" i="0" u="none" strike="noStrike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min_samp</a:t>
            </a:r>
            <a:r>
              <a:rPr lang="en-US" sz="1000" b="1" i="0" u="none" strike="noStrike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= 4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965419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B89A8-467D-4BB1-7216-87CFE7155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016BF-8B93-C477-3E38-394B60BF3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135121"/>
            <a:ext cx="10168128" cy="3694176"/>
          </a:xfrm>
        </p:spPr>
        <p:txBody>
          <a:bodyPr/>
          <a:lstStyle/>
          <a:p>
            <a:r>
              <a:rPr lang="en-US" dirty="0"/>
              <a:t>Dessert-focused businesses in NYC face many challenges but given the right business model and location, can see success.</a:t>
            </a:r>
          </a:p>
          <a:p>
            <a:r>
              <a:rPr lang="en-US" dirty="0"/>
              <a:t>Bakeries comprise about 26% of dessert cohorts.</a:t>
            </a:r>
          </a:p>
          <a:p>
            <a:r>
              <a:rPr lang="en-US" dirty="0"/>
              <a:t>Cupcakes, cakeshops, </a:t>
            </a:r>
            <a:r>
              <a:rPr lang="en-US" dirty="0" err="1"/>
              <a:t>ie</a:t>
            </a:r>
            <a:r>
              <a:rPr lang="en-US" dirty="0"/>
              <a:t> ‘single specialty’ shops are not as popular and do not see high foot traffic.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070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B89A8-467D-4BB1-7216-87CFE7155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016BF-8B93-C477-3E38-394B60BF3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135121"/>
            <a:ext cx="10168128" cy="3694176"/>
          </a:xfrm>
        </p:spPr>
        <p:txBody>
          <a:bodyPr/>
          <a:lstStyle/>
          <a:p>
            <a:r>
              <a:rPr lang="en-US" dirty="0"/>
              <a:t>Coffee and drinks may be an entry point for many new customers since we see the higher </a:t>
            </a:r>
            <a:r>
              <a:rPr lang="en-US" dirty="0" err="1"/>
              <a:t>review_counts</a:t>
            </a:r>
            <a:r>
              <a:rPr lang="en-US" dirty="0"/>
              <a:t> in these categories.</a:t>
            </a:r>
          </a:p>
          <a:p>
            <a:r>
              <a:rPr lang="en-US" dirty="0"/>
              <a:t>Given the popularity of non-dessert categories, savory menu items may entice customers.</a:t>
            </a:r>
          </a:p>
          <a:p>
            <a:r>
              <a:rPr lang="en-US" dirty="0"/>
              <a:t>Based on the clustering model used, certain locations see much higher foot traffic compared to others.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782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B89A8-467D-4BB1-7216-87CFE7155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016BF-8B93-C477-3E38-394B60BF3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not account for population density of local neighborhoods.</a:t>
            </a:r>
          </a:p>
          <a:p>
            <a:r>
              <a:rPr lang="en-US" dirty="0"/>
              <a:t>Does not account for the age of the business.</a:t>
            </a:r>
          </a:p>
          <a:p>
            <a:r>
              <a:rPr lang="en-US" dirty="0"/>
              <a:t>Does not account for social media presence. With emergence of reels and </a:t>
            </a:r>
            <a:r>
              <a:rPr lang="en-US" dirty="0" err="1"/>
              <a:t>tiktok</a:t>
            </a:r>
            <a:r>
              <a:rPr lang="en-US" dirty="0"/>
              <a:t>, some social media presence can have a significant impact on foot traffic.</a:t>
            </a:r>
          </a:p>
          <a:p>
            <a:r>
              <a:rPr lang="en-US" dirty="0"/>
              <a:t>Foodie culture: We cannot account for social media influences on a business’ reviews and </a:t>
            </a:r>
            <a:r>
              <a:rPr lang="en-US" dirty="0" err="1"/>
              <a:t>review_counts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701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C6FBC-7432-C0FA-FE9C-68A370E0D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AEF4C-B5C9-4A48-19ED-9807D6BD1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was pulled from Yelp’s API on September 2023.</a:t>
            </a:r>
          </a:p>
          <a:p>
            <a:r>
              <a:rPr lang="en-US" dirty="0"/>
              <a:t>Businesses can have more than one categorical attribute.</a:t>
            </a:r>
          </a:p>
          <a:p>
            <a:r>
              <a:rPr lang="en-US" dirty="0"/>
              <a:t>Businesses containing at least one of the following were included in the analysis:</a:t>
            </a:r>
          </a:p>
          <a:p>
            <a:pPr lvl="1"/>
            <a:r>
              <a:rPr lang="en-US" dirty="0"/>
              <a:t>bakeries, patisserie, viennoiserie, desserts, cake, donut</a:t>
            </a:r>
          </a:p>
          <a:p>
            <a:r>
              <a:rPr lang="en-US" dirty="0"/>
              <a:t>Here, I will often refer to </a:t>
            </a:r>
            <a:r>
              <a:rPr lang="en-US" dirty="0" err="1"/>
              <a:t>review_counts</a:t>
            </a:r>
            <a:r>
              <a:rPr lang="en-US" dirty="0"/>
              <a:t> and rating as a metric for foot traffic and success.</a:t>
            </a:r>
          </a:p>
        </p:txBody>
      </p:sp>
    </p:spTree>
    <p:extLst>
      <p:ext uri="{BB962C8B-B14F-4D97-AF65-F5344CB8AC3E}">
        <p14:creationId xmlns:p14="http://schemas.microsoft.com/office/powerpoint/2010/main" val="38423856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30C3A-BC4A-42E4-DD56-7F6BFEECD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1E6F4-AD78-1FC7-280A-C4600C2F0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Summary statistics</a:t>
            </a:r>
          </a:p>
          <a:p>
            <a:r>
              <a:rPr lang="en-US" dirty="0"/>
              <a:t>Data aggregation</a:t>
            </a:r>
          </a:p>
          <a:p>
            <a:r>
              <a:rPr lang="en-US" dirty="0"/>
              <a:t>Regression analysis</a:t>
            </a:r>
          </a:p>
          <a:p>
            <a:r>
              <a:rPr lang="en-US" dirty="0"/>
              <a:t>ANOVA and Tukey’s Honestly Significant Difference</a:t>
            </a:r>
          </a:p>
          <a:p>
            <a:r>
              <a:rPr lang="en-US" dirty="0"/>
              <a:t>Density Based Spatial Clustering of Applications and Noise for Spatial Analysis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045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olorful squares with black text&#10;&#10;Description automatically generated">
            <a:extLst>
              <a:ext uri="{FF2B5EF4-FFF2-40B4-BE49-F238E27FC236}">
                <a16:creationId xmlns:a16="http://schemas.microsoft.com/office/drawing/2014/main" id="{6674799D-73E6-074C-82A0-40A6317E98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7" r="2" b="7278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20" name="Freeform: Shape 12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Freeform: Shape 14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85F608-3B94-23E7-B22B-4AA79B300E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-381679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3800" dirty="0"/>
              <a:t>Most Popular Business Types by Count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6DD238-C323-5B56-40DD-734762D61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714827"/>
            <a:ext cx="3933306" cy="1208141"/>
          </a:xfrm>
        </p:spPr>
        <p:txBody>
          <a:bodyPr>
            <a:noAutofit/>
          </a:bodyPr>
          <a:lstStyle/>
          <a:p>
            <a:r>
              <a:rPr lang="en-US" sz="1400" dirty="0"/>
              <a:t>‘Bakeries’ comprising 27% of this cohort</a:t>
            </a:r>
          </a:p>
          <a:p>
            <a:r>
              <a:rPr lang="en-US" sz="1400" dirty="0"/>
              <a:t>‘Coffee’ shops comprising 20%</a:t>
            </a:r>
          </a:p>
          <a:p>
            <a:r>
              <a:rPr lang="en-US" sz="1400" dirty="0"/>
              <a:t>‘Desserts’ comprising about 16%</a:t>
            </a:r>
          </a:p>
          <a:p>
            <a:r>
              <a:rPr lang="en-US" sz="1400" dirty="0"/>
              <a:t>’Breakfast and Brunch’ comprises about 7%</a:t>
            </a:r>
          </a:p>
          <a:p>
            <a:r>
              <a:rPr lang="en-US" sz="1400" dirty="0"/>
              <a:t>‘Cafes’ comprising about 6%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66E0B3-2946-E16D-A68D-6A3CB3E7D9BF}"/>
              </a:ext>
            </a:extLst>
          </p:cNvPr>
          <p:cNvSpPr txBox="1"/>
          <p:nvPr/>
        </p:nvSpPr>
        <p:spPr>
          <a:xfrm>
            <a:off x="1013254" y="6672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18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171AA-8036-0C08-09A4-BA165DAD6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3886090" cy="5345384"/>
          </a:xfrm>
        </p:spPr>
        <p:txBody>
          <a:bodyPr>
            <a:normAutofit/>
          </a:bodyPr>
          <a:lstStyle/>
          <a:p>
            <a:endParaRPr lang="en-US" sz="2000" dirty="0"/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B29E39BC-E27A-42E9-FCB8-BCE3FF585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60925"/>
          <a:stretch/>
        </p:blipFill>
        <p:spPr>
          <a:xfrm>
            <a:off x="5877357" y="516478"/>
            <a:ext cx="5537812" cy="5409707"/>
          </a:xfr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85264B4-FCD4-9A2C-8ABA-8975DE770A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1618714"/>
              </p:ext>
            </p:extLst>
          </p:nvPr>
        </p:nvGraphicFramePr>
        <p:xfrm>
          <a:off x="1115568" y="548640"/>
          <a:ext cx="3886092" cy="53453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5364">
                  <a:extLst>
                    <a:ext uri="{9D8B030D-6E8A-4147-A177-3AD203B41FA5}">
                      <a16:colId xmlns:a16="http://schemas.microsoft.com/office/drawing/2014/main" val="655417888"/>
                    </a:ext>
                  </a:extLst>
                </a:gridCol>
                <a:gridCol w="1295364">
                  <a:extLst>
                    <a:ext uri="{9D8B030D-6E8A-4147-A177-3AD203B41FA5}">
                      <a16:colId xmlns:a16="http://schemas.microsoft.com/office/drawing/2014/main" val="872847437"/>
                    </a:ext>
                  </a:extLst>
                </a:gridCol>
                <a:gridCol w="1295364">
                  <a:extLst>
                    <a:ext uri="{9D8B030D-6E8A-4147-A177-3AD203B41FA5}">
                      <a16:colId xmlns:a16="http://schemas.microsoft.com/office/drawing/2014/main" val="3747048571"/>
                    </a:ext>
                  </a:extLst>
                </a:gridCol>
              </a:tblGrid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Median Rating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5980548"/>
                  </a:ext>
                </a:extLst>
              </a:tr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Bakeries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4803888"/>
                  </a:ext>
                </a:extLst>
              </a:tr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Coffee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4734442"/>
                  </a:ext>
                </a:extLst>
              </a:tr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Desserts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4.24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170114"/>
                  </a:ext>
                </a:extLst>
              </a:tr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BnB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5927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4951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171AA-8036-0C08-09A4-BA165DAD6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3886090" cy="534538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B29E39BC-E27A-42E9-FCB8-BCE3FF585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71" t="39890" r="-971" b="19977"/>
          <a:stretch/>
        </p:blipFill>
        <p:spPr>
          <a:xfrm>
            <a:off x="5930747" y="548643"/>
            <a:ext cx="5537812" cy="5556322"/>
          </a:xfr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A46D2A2-26E4-1AC0-887A-E464FB3BB9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835742"/>
              </p:ext>
            </p:extLst>
          </p:nvPr>
        </p:nvGraphicFramePr>
        <p:xfrm>
          <a:off x="1115568" y="548640"/>
          <a:ext cx="3886092" cy="53453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3332">
                  <a:extLst>
                    <a:ext uri="{9D8B030D-6E8A-4147-A177-3AD203B41FA5}">
                      <a16:colId xmlns:a16="http://schemas.microsoft.com/office/drawing/2014/main" val="655417888"/>
                    </a:ext>
                  </a:extLst>
                </a:gridCol>
                <a:gridCol w="1077396">
                  <a:extLst>
                    <a:ext uri="{9D8B030D-6E8A-4147-A177-3AD203B41FA5}">
                      <a16:colId xmlns:a16="http://schemas.microsoft.com/office/drawing/2014/main" val="872847437"/>
                    </a:ext>
                  </a:extLst>
                </a:gridCol>
                <a:gridCol w="1295364">
                  <a:extLst>
                    <a:ext uri="{9D8B030D-6E8A-4147-A177-3AD203B41FA5}">
                      <a16:colId xmlns:a16="http://schemas.microsoft.com/office/drawing/2014/main" val="3747048571"/>
                    </a:ext>
                  </a:extLst>
                </a:gridCol>
              </a:tblGrid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Median Rating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5980548"/>
                  </a:ext>
                </a:extLst>
              </a:tr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Cafes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4803888"/>
                  </a:ext>
                </a:extLst>
              </a:tr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Cakeshop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4.31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734442"/>
                  </a:ext>
                </a:extLst>
              </a:tr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Ice cream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4.24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170114"/>
                  </a:ext>
                </a:extLst>
              </a:tr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Sandwiches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5927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4594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171AA-8036-0C08-09A4-BA165DAD6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3886090" cy="534538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B29E39BC-E27A-42E9-FCB8-BCE3FF585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1" t="79699" r="-161" b="-10262"/>
          <a:stretch/>
        </p:blipFill>
        <p:spPr>
          <a:xfrm>
            <a:off x="5930747" y="1873623"/>
            <a:ext cx="5537812" cy="4231341"/>
          </a:xfr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9A821DB-BCEE-E1EE-6182-9BB3A00D69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3820971"/>
              </p:ext>
            </p:extLst>
          </p:nvPr>
        </p:nvGraphicFramePr>
        <p:xfrm>
          <a:off x="1115568" y="1617716"/>
          <a:ext cx="3886092" cy="3207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3332">
                  <a:extLst>
                    <a:ext uri="{9D8B030D-6E8A-4147-A177-3AD203B41FA5}">
                      <a16:colId xmlns:a16="http://schemas.microsoft.com/office/drawing/2014/main" val="655417888"/>
                    </a:ext>
                  </a:extLst>
                </a:gridCol>
                <a:gridCol w="1077396">
                  <a:extLst>
                    <a:ext uri="{9D8B030D-6E8A-4147-A177-3AD203B41FA5}">
                      <a16:colId xmlns:a16="http://schemas.microsoft.com/office/drawing/2014/main" val="872847437"/>
                    </a:ext>
                  </a:extLst>
                </a:gridCol>
                <a:gridCol w="1295364">
                  <a:extLst>
                    <a:ext uri="{9D8B030D-6E8A-4147-A177-3AD203B41FA5}">
                      <a16:colId xmlns:a16="http://schemas.microsoft.com/office/drawing/2014/main" val="3747048571"/>
                    </a:ext>
                  </a:extLst>
                </a:gridCol>
              </a:tblGrid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Mean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Median Rating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5980548"/>
                  </a:ext>
                </a:extLst>
              </a:tr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Donuts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4803888"/>
                  </a:ext>
                </a:extLst>
              </a:tr>
              <a:tr h="10690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Cupcakes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4.37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734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2392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E99C-8083-D27B-F06D-A68599D0F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Multiple Comparison of Means (Review Count)</a:t>
            </a:r>
            <a:br>
              <a:rPr lang="en-US" sz="2800" dirty="0"/>
            </a:br>
            <a:r>
              <a:rPr lang="en-US" sz="1200" dirty="0"/>
              <a:t>ANOVA / </a:t>
            </a:r>
            <a:r>
              <a:rPr lang="en-US" sz="1200" dirty="0" err="1"/>
              <a:t>Tukeys</a:t>
            </a:r>
            <a:r>
              <a:rPr lang="en-US" sz="1200" dirty="0"/>
              <a:t> HSD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1E8D4E7-E637-3307-84B7-5EA4DBFDD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7288175"/>
              </p:ext>
            </p:extLst>
          </p:nvPr>
        </p:nvGraphicFramePr>
        <p:xfrm>
          <a:off x="2031999" y="4123320"/>
          <a:ext cx="8128000" cy="20129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317352845"/>
                    </a:ext>
                  </a:extLst>
                </a:gridCol>
              </a:tblGrid>
              <a:tr h="111829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accent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accent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100409"/>
                  </a:ext>
                </a:extLst>
              </a:tr>
              <a:tr h="4473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No significant (p &lt; 0.05) differences between major dessert categories.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527491"/>
                  </a:ext>
                </a:extLst>
              </a:tr>
              <a:tr h="44731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Breakfast and Brunch outperforms all dessert categories.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917010"/>
                  </a:ext>
                </a:extLst>
              </a:tr>
            </a:tbl>
          </a:graphicData>
        </a:graphic>
      </p:graphicFrame>
      <p:pic>
        <p:nvPicPr>
          <p:cNvPr id="5" name="Content Placeholder 4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112A9402-C016-7B7A-555F-917B3063E7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764"/>
          <a:stretch/>
        </p:blipFill>
        <p:spPr>
          <a:xfrm>
            <a:off x="1357745" y="2000832"/>
            <a:ext cx="9476509" cy="285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502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3E99C-8083-D27B-F06D-A68599D0F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Multiple Comparison of Means (Rating)</a:t>
            </a:r>
            <a:br>
              <a:rPr lang="en-US" sz="2800" dirty="0"/>
            </a:br>
            <a:r>
              <a:rPr lang="en-US" sz="1200" dirty="0"/>
              <a:t>ANOVA / </a:t>
            </a:r>
            <a:r>
              <a:rPr lang="en-US" sz="1200" dirty="0" err="1"/>
              <a:t>Tukeys</a:t>
            </a:r>
            <a:r>
              <a:rPr lang="en-US" sz="1200" dirty="0"/>
              <a:t> HSD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1E8D4E7-E637-3307-84B7-5EA4DBFDD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071904"/>
              </p:ext>
            </p:extLst>
          </p:nvPr>
        </p:nvGraphicFramePr>
        <p:xfrm>
          <a:off x="2031999" y="4123320"/>
          <a:ext cx="8128000" cy="20129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317352845"/>
                    </a:ext>
                  </a:extLst>
                </a:gridCol>
              </a:tblGrid>
              <a:tr h="111829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accent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accent1"/>
                        </a:solidFill>
                      </a:endParaRPr>
                    </a:p>
                    <a:p>
                      <a:pPr algn="ctr"/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100409"/>
                  </a:ext>
                </a:extLst>
              </a:tr>
              <a:tr h="4473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Some categories performed better than others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527491"/>
                  </a:ext>
                </a:extLst>
              </a:tr>
              <a:tr h="44731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No apparent winners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1917010"/>
                  </a:ext>
                </a:extLst>
              </a:tr>
            </a:tbl>
          </a:graphicData>
        </a:graphic>
      </p:graphicFrame>
      <p:pic>
        <p:nvPicPr>
          <p:cNvPr id="5" name="Content Placeholder 4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112A9402-C016-7B7A-555F-917B3063E7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" b="49708"/>
          <a:stretch/>
        </p:blipFill>
        <p:spPr>
          <a:xfrm>
            <a:off x="1357745" y="2000832"/>
            <a:ext cx="9476509" cy="285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193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F524CDA-A634-21C3-68C1-09E58CD571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5886123"/>
              </p:ext>
            </p:extLst>
          </p:nvPr>
        </p:nvGraphicFramePr>
        <p:xfrm>
          <a:off x="2031999" y="4123320"/>
          <a:ext cx="8128000" cy="20326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1317352845"/>
                    </a:ext>
                  </a:extLst>
                </a:gridCol>
              </a:tblGrid>
              <a:tr h="111829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100409"/>
                  </a:ext>
                </a:extLst>
              </a:tr>
              <a:tr h="44731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accent1"/>
                        </a:solidFill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cakeshops and cupcakes generally underperform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52749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463E99C-8083-D27B-F06D-A68599D0F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Multiple Comparison of Means (Rating), continued</a:t>
            </a:r>
            <a:br>
              <a:rPr lang="en-US" sz="2800" dirty="0"/>
            </a:br>
            <a:r>
              <a:rPr lang="en-US" sz="1200" dirty="0"/>
              <a:t>Statistically Significant Results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554711D-A954-F8CC-949D-1A9F42132A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9166788"/>
              </p:ext>
            </p:extLst>
          </p:nvPr>
        </p:nvGraphicFramePr>
        <p:xfrm>
          <a:off x="2031999" y="1574800"/>
          <a:ext cx="81280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4364">
                  <a:extLst>
                    <a:ext uri="{9D8B030D-6E8A-4147-A177-3AD203B41FA5}">
                      <a16:colId xmlns:a16="http://schemas.microsoft.com/office/drawing/2014/main" val="490925836"/>
                    </a:ext>
                  </a:extLst>
                </a:gridCol>
                <a:gridCol w="1939636">
                  <a:extLst>
                    <a:ext uri="{9D8B030D-6E8A-4147-A177-3AD203B41FA5}">
                      <a16:colId xmlns:a16="http://schemas.microsoft.com/office/drawing/2014/main" val="14191317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162992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385931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difference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p-value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466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bakeries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cakeshops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0778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bakeries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cupcakes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187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breakfast&amp;brunch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cakeshop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2883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breakfast&amp;brunch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cupcakes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&lt;0.0001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297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breakfast&amp;brunch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desserts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12489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cafes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cupcakes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0.0154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289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coffee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cakeshop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52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coffee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cupcakes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539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donuts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cupcakes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0.0334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86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5390177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41242D"/>
      </a:dk2>
      <a:lt2>
        <a:srgbClr val="E2E5E8"/>
      </a:lt2>
      <a:accent1>
        <a:srgbClr val="CE9659"/>
      </a:accent1>
      <a:accent2>
        <a:srgbClr val="D27267"/>
      </a:accent2>
      <a:accent3>
        <a:srgbClr val="DA829E"/>
      </a:accent3>
      <a:accent4>
        <a:srgbClr val="D267B5"/>
      </a:accent4>
      <a:accent5>
        <a:srgbClr val="CD82DA"/>
      </a:accent5>
      <a:accent6>
        <a:srgbClr val="9667D2"/>
      </a:accent6>
      <a:hlink>
        <a:srgbClr val="6184AA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369</TotalTime>
  <Words>784</Words>
  <Application>Microsoft Macintosh PowerPoint</Application>
  <PresentationFormat>Widescreen</PresentationFormat>
  <Paragraphs>168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arial</vt:lpstr>
      <vt:lpstr>Calibri</vt:lpstr>
      <vt:lpstr>Neue Haas Grotesk Text Pro</vt:lpstr>
      <vt:lpstr>AccentBoxVTI</vt:lpstr>
      <vt:lpstr>Analysis of NYC Dessert Businesses 2023</vt:lpstr>
      <vt:lpstr>Assumptions</vt:lpstr>
      <vt:lpstr>Most Popular Business Types by Count</vt:lpstr>
      <vt:lpstr>PowerPoint Presentation</vt:lpstr>
      <vt:lpstr>PowerPoint Presentation</vt:lpstr>
      <vt:lpstr>PowerPoint Presentation</vt:lpstr>
      <vt:lpstr>Multiple Comparison of Means (Review Count) ANOVA / Tukeys HSD</vt:lpstr>
      <vt:lpstr>Multiple Comparison of Means (Rating) ANOVA / Tukeys HSD</vt:lpstr>
      <vt:lpstr>Multiple Comparison of Means (Rating), continued Statistically Significant Results</vt:lpstr>
      <vt:lpstr>Review Counts by Category, Visualized</vt:lpstr>
      <vt:lpstr>Review Counts by Category, Visualized</vt:lpstr>
      <vt:lpstr>Phone numbers and Impact on Business</vt:lpstr>
      <vt:lpstr>Spatial Clustering Analysis (Manhattan) Density-Based Spatial Clustering of Applications with Noise (DBSCAN)  with review_count</vt:lpstr>
      <vt:lpstr>Spatial Clustering Analysis (Manhattan) Density-Based Spatial Clustering of Applications with Noise (DBSCAN)  with review_count</vt:lpstr>
      <vt:lpstr>Spatial Clustering Analysis (Brooklyn) Density-Based Spatial Clustering of Applications with Noise (DBSCAN)  with review_count</vt:lpstr>
      <vt:lpstr>Spatial Clustering Analysis (Queens) Density-Based Spatial Clustering of Applications with Noise (DBSCAN) with review_count</vt:lpstr>
      <vt:lpstr>Conclusions</vt:lpstr>
      <vt:lpstr>Conclusions</vt:lpstr>
      <vt:lpstr>Limitations</vt:lpstr>
      <vt:lpstr>Methods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 Analysis of NYC Desserts</dc:title>
  <dc:creator>Andrew Cheng</dc:creator>
  <cp:lastModifiedBy>Andrew Cheng</cp:lastModifiedBy>
  <cp:revision>5</cp:revision>
  <dcterms:created xsi:type="dcterms:W3CDTF">2023-11-03T21:49:16Z</dcterms:created>
  <dcterms:modified xsi:type="dcterms:W3CDTF">2023-11-06T22:30:47Z</dcterms:modified>
</cp:coreProperties>
</file>

<file path=docProps/thumbnail.jpeg>
</file>